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4"/>
          <p:cNvSpPr/>
          <p:nvPr/>
        </p:nvSpPr>
        <p:spPr bwMode="auto"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676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7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5010149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5" y="1170432"/>
            <a:ext cx="2286000" cy="3810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8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8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Овал 13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74320"/>
            <a:ext cx="5638800" cy="632764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15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16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Овал 12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15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16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2"/>
          </p:nvPr>
        </p:nvSpPr>
        <p:spPr bwMode="auto"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18.08.2021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1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000" b="0" cap="sm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0"/>
        </a:spcBef>
        <a:buClr>
          <a:schemeClr val="accent1"/>
        </a:buClr>
        <a:buSzPct val="8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>
        <a:spcBef>
          <a:spcPts val="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>
        <a:spcBef>
          <a:spcPts val="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>
        <a:spcBef>
          <a:spcPts val="0"/>
        </a:spcBef>
        <a:buClr>
          <a:schemeClr val="accent1"/>
        </a:buClr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0"/>
        </a:spcBef>
        <a:buClr>
          <a:schemeClr val="accent2"/>
        </a:buClr>
        <a:buChar char="•"/>
        <a:defRPr sz="1400" cap="small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0"/>
        </a:spcBef>
        <a:buClr>
          <a:schemeClr val="accent1">
            <a:shade val="75000"/>
          </a:schemeClr>
        </a:buClr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-astma.ru/" TargetMode="External"/><Relationship Id="rId2" Type="http://schemas.openxmlformats.org/officeDocument/2006/relationships/hyperlink" Target="http://www.merckmanual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800">
              <a:latin typeface="Times New Roman"/>
              <a:cs typeface="Times New Roman"/>
            </a:endParaRPr>
          </a:p>
          <a:p>
            <a:pPr>
              <a:defRPr/>
            </a:pPr>
            <a:endParaRPr lang="ru-RU" sz="18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8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8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Тема</a:t>
            </a:r>
            <a:endParaRPr/>
          </a:p>
          <a:p>
            <a:pPr algn="ctr">
              <a:defRPr/>
            </a:pPr>
            <a:r>
              <a:rPr 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«Заболевания дыхательной системы, обусловленные экологическими факторами»</a:t>
            </a:r>
            <a:endParaRPr/>
          </a:p>
          <a:p>
            <a:pPr>
              <a:defRPr/>
            </a:pPr>
            <a:endParaRPr lang="ru-RU" sz="18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endParaRPr lang="ru-RU" sz="18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endParaRPr lang="ru-RU" sz="18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/>
            </a:pP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6340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Пневмокониоз</a:t>
            </a:r>
            <a:endParaRPr lang="ru-RU" sz="3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-180528" y="548680"/>
            <a:ext cx="9324528" cy="63093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 </a:t>
            </a:r>
            <a:r>
              <a:rPr lang="ru-RU" sz="1600" b="1">
                <a:latin typeface="Times New Roman"/>
                <a:cs typeface="Times New Roman"/>
              </a:rPr>
              <a:t>Пневмокониоз</a:t>
            </a:r>
            <a:r>
              <a:rPr lang="ru-RU" sz="1600">
                <a:latin typeface="Times New Roman"/>
                <a:cs typeface="Times New Roman"/>
              </a:rPr>
              <a:t> - это реакция лёгочной ткани на накопление в ней пыли, представляет собой патологию легких хронического течения, причиной возникновения которой является продолжительное вдыхание промышленной пыли.</a:t>
            </a:r>
            <a:endParaRPr/>
          </a:p>
          <a:p>
            <a:pPr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Течение заболевания зависит от условий труда, наличия сопутствующих заболеваний, индивидуальной чувствительности организма. Клинические проявления различны при разных видах пневмокониоза. Вначале отмечаются боли в груди, сухой кашель. В дальнейшем появляются признаки лёгочной недостаточности, к которым затем, могут присоединиться явления сердечной недостаточности. Нередко наблюдаются изменения (атрофия или гипертрофия) слизистых оболочек дыхательных путей, нарушаются функции желудка и поджелудочной железы, возникают нарушения обмена веществ.</a:t>
            </a:r>
            <a:endParaRPr/>
          </a:p>
          <a:p>
            <a:pPr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</a:t>
            </a:r>
            <a:r>
              <a:rPr lang="ru-RU" sz="1600" b="1">
                <a:latin typeface="Times New Roman"/>
                <a:cs typeface="Times New Roman"/>
              </a:rPr>
              <a:t>Осложнения:</a:t>
            </a:r>
            <a:r>
              <a:rPr lang="ru-RU" sz="1600">
                <a:latin typeface="Times New Roman"/>
                <a:cs typeface="Times New Roman"/>
              </a:rPr>
              <a:t> воспаление лёгких, туберкулёз, хронический бронхит, бронхоэктатическая болезнь.</a:t>
            </a:r>
            <a:endParaRPr/>
          </a:p>
          <a:p>
            <a:pPr>
              <a:buNone/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6" name="Picture 2" descr="C:\Users\igorseyo\Downloads\300px-thumbnail.jpg"/>
          <p:cNvPicPr>
            <a:picLocks noChangeAspect="1" noChangeArrowheads="1"/>
          </p:cNvPicPr>
          <p:nvPr/>
        </p:nvPicPr>
        <p:blipFill>
          <a:blip r:embed="rId2"/>
          <a:srcRect b="7406"/>
          <a:stretch/>
        </p:blipFill>
        <p:spPr bwMode="auto">
          <a:xfrm>
            <a:off x="1691680" y="3789040"/>
            <a:ext cx="5688632" cy="28443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-324544" y="-171400"/>
            <a:ext cx="9468544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</a:rPr>
              <a:t>Хроническая обструктивная болезнь легких (ХОБЛ)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-180528" y="908720"/>
            <a:ext cx="9073008" cy="5949280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</a:t>
            </a:r>
            <a:r>
              <a:rPr lang="ru-RU" sz="1800" b="1">
                <a:latin typeface="Times New Roman"/>
                <a:cs typeface="Times New Roman"/>
              </a:rPr>
              <a:t>Хроническая обструктивная болезнь легких(ХОБЛ) </a:t>
            </a:r>
            <a:r>
              <a:rPr lang="ru-RU" sz="1800">
                <a:latin typeface="Times New Roman"/>
                <a:cs typeface="Times New Roman"/>
              </a:rPr>
              <a:t>является заболеванием легких, при котором человеку трудно дышать. Это обусловлено повреждением легких на протяжении многих лет, как правило, от курения.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</a:t>
            </a:r>
            <a:r>
              <a:rPr lang="ru-RU" sz="1800" b="1">
                <a:latin typeface="Times New Roman"/>
                <a:cs typeface="Times New Roman"/>
              </a:rPr>
              <a:t>ХОБЛ включает в себя: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  	- Хронический обструктивный бронхит (установленный клинически).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		-Эмфизема (установливается при гистологическом или рентгенологическом исследования).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		-У многих пациентов имеются симптомы обоих заболеваний.</a:t>
            </a:r>
            <a:endParaRPr/>
          </a:p>
          <a:p>
            <a:pPr algn="just">
              <a:buNone/>
              <a:defRPr/>
            </a:pPr>
            <a:endParaRPr lang="ru-RU" sz="1800"/>
          </a:p>
        </p:txBody>
      </p:sp>
      <p:pic>
        <p:nvPicPr>
          <p:cNvPr id="6" name="Picture 2" descr="C:\Users\igorseyo\Downloads\hobl.jpg"/>
          <p:cNvPicPr>
            <a:picLocks noChangeAspect="1" noChangeArrowheads="1"/>
          </p:cNvPicPr>
          <p:nvPr/>
        </p:nvPicPr>
        <p:blipFill>
          <a:blip r:embed="rId2"/>
          <a:srcRect l="2062" t="4290"/>
          <a:stretch/>
        </p:blipFill>
        <p:spPr bwMode="auto">
          <a:xfrm>
            <a:off x="1873989" y="3501008"/>
            <a:ext cx="4142875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-315416"/>
            <a:ext cx="8229600" cy="9361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Симптомы ХОЛБ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548680"/>
            <a:ext cx="8964488" cy="63093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Основные симптомы ХОБЛ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Длительный (хронический) кашель.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Мокрота, которая появляется при кашле.</a:t>
            </a:r>
            <a:endParaRPr/>
          </a:p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Одышка, которая усиливается при физических нагрузках.</a:t>
            </a:r>
            <a:endParaRPr/>
          </a:p>
          <a:p>
            <a:pPr>
              <a:buNone/>
              <a:defRPr/>
            </a:pPr>
            <a:r>
              <a:rPr lang="ru-RU" sz="1600">
                <a:latin typeface="Times New Roman"/>
                <a:cs typeface="Times New Roman"/>
              </a:rPr>
              <a:t>      С течением времени ХОБЛ прогрессирует и одышка у человека появляется даже при незначительных физических нагрузках. Больные ХОБЛ часто теряют в весе, и становятся намного слабее в физических возможностях.В какой-то момент симптомы ХОБЛ могут внезапно усиливаться, что приводит к ухудшению физического состояния здоровья. Это называется обострением ХОБЛ. </a:t>
            </a:r>
            <a:endParaRPr/>
          </a:p>
          <a:p>
            <a:pPr>
              <a:buNone/>
              <a:defRPr/>
            </a:pPr>
            <a:endParaRPr lang="ru-RU"/>
          </a:p>
        </p:txBody>
      </p:sp>
      <p:pic>
        <p:nvPicPr>
          <p:cNvPr id="6" name="Picture 2" descr="C:\Users\igorseyo\Downloads\246-1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39752" y="2996952"/>
            <a:ext cx="4821647" cy="3861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-243408"/>
            <a:ext cx="8229600" cy="9715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0" y="764704"/>
            <a:ext cx="8748464" cy="5688632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1800"/>
              <a:t>       </a:t>
            </a:r>
            <a:r>
              <a:rPr lang="ru-RU" sz="1800">
                <a:latin typeface="Times New Roman"/>
                <a:cs typeface="Times New Roman"/>
              </a:rPr>
              <a:t>	Рост промышленности, отсутствие высокоэффективной пыле- и газоочистки, с одной стороны, и строительство жилья в зоне действия промышленных предприятий, с другой стороны, сделали загрязнение атмосферного воздуха национальным бедствием. Концентрация пыли в воздухе крупных городов превосходит допустимую норму в 5-10 раз, оксида азота - в 1,5-2 раза, сернистого ангидрида - в 4-8 раз, оксида углерода - в 20 - 30 раз. В воздухе городов в виде примесей встречается также сероводород, бензол, сероуглерод, хлор, фенол, фтористые соединения и другие вещества.</a:t>
            </a:r>
            <a:endParaRPr/>
          </a:p>
          <a:p>
            <a:pPr algn="just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 	В связи с этим, легкие человека, постоянно получающие загрязненный воздух не получают необходимой порции кислорода, в результате чего могут прекратить свою жизнедеятельность. Химические соединения, которые попадают в воздух, проникают в организм через вдыхание и на кожу, а также раздражают слизистую оболочку органов дыхания. Также загрязненный воздух губительно действует не только на органы дыхания, но и на глаза. Когда вдыхаются вредные вещества, постепенно они оседают на голосовые связки, что вызывает их раздражение и спазмы. Вредные химические вещества попадают в кровь.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7457255" cy="6529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Список литературы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836712"/>
            <a:ext cx="8424936" cy="5760640"/>
          </a:xfrm>
        </p:spPr>
        <p:txBody>
          <a:bodyPr/>
          <a:lstStyle/>
          <a:p>
            <a:pPr>
              <a:defRPr/>
            </a:pPr>
            <a:r>
              <a:rPr lang="ru-RU" i="1"/>
              <a:t>Черабаева А.Д. </a:t>
            </a:r>
            <a:r>
              <a:rPr lang="en-US" i="1"/>
              <a:t>“</a:t>
            </a:r>
            <a:r>
              <a:rPr lang="ru-RU" sz="2000"/>
              <a:t>Влияние экологии на заболеваемость органов дыхательной системы</a:t>
            </a:r>
            <a:r>
              <a:rPr lang="en-US" sz="2000" i="1"/>
              <a:t>“</a:t>
            </a:r>
            <a:r>
              <a:rPr lang="ru-RU" sz="2000" i="1"/>
              <a:t> </a:t>
            </a:r>
            <a:endParaRPr/>
          </a:p>
          <a:p>
            <a:pPr>
              <a:defRPr/>
            </a:pPr>
            <a:r>
              <a:rPr lang="ru-RU"/>
              <a:t>А.А. Касьяненко </a:t>
            </a:r>
            <a:r>
              <a:rPr lang="en-US"/>
              <a:t>“</a:t>
            </a:r>
            <a:r>
              <a:rPr lang="ru-RU"/>
              <a:t>Современные методы оценки рисков в экологии</a:t>
            </a:r>
            <a:r>
              <a:rPr lang="en-US"/>
              <a:t>”</a:t>
            </a:r>
            <a:endParaRPr/>
          </a:p>
          <a:p>
            <a:pPr>
              <a:defRPr/>
            </a:pPr>
            <a:r>
              <a:rPr lang="ru-RU"/>
              <a:t>Электронные ресурсы:</a:t>
            </a:r>
            <a:endParaRPr/>
          </a:p>
          <a:p>
            <a:pPr lvl="1">
              <a:defRPr/>
            </a:pPr>
            <a:r>
              <a:rPr lang="en-US" u="sng">
                <a:hlinkClick r:id="rId2" tooltip="http://www.merckmanuals.com/"/>
              </a:rPr>
              <a:t>http://www.merckmanuals.com</a:t>
            </a:r>
            <a:endParaRPr lang="ru-RU"/>
          </a:p>
          <a:p>
            <a:pPr lvl="1">
              <a:defRPr/>
            </a:pPr>
            <a:r>
              <a:rPr lang="en-US" u="sng">
                <a:hlinkClick r:id="rId3" tooltip="http://www.lor-astma.ru/"/>
              </a:rPr>
              <a:t>http://www.lor-astma.ru</a:t>
            </a:r>
            <a:endParaRPr lang="ru-RU"/>
          </a:p>
          <a:p>
            <a:pPr lvl="1">
              <a:defRPr/>
            </a:pPr>
            <a:r>
              <a:rPr lang="en-US"/>
              <a:t>http://medicalplanet.su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Введение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980728"/>
            <a:ext cx="8784976" cy="5544616"/>
          </a:xfrm>
        </p:spPr>
        <p:txBody>
          <a:bodyPr anchor="t">
            <a:normAutofit/>
          </a:bodyPr>
          <a:lstStyle/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 	В эпоху научно-технической революции деятельность человека приобретает масштаб геоэкологических процессов, приводит к изменению естественных биогеохимических циклов на Земле, нарушению экологического равновесия в биосфере, что, в свою очередь, сказывается на самом человеке. Последнее, по-видимому, обусловило в настоящее время перенос акцента с охраны природных ресурсов на охрану здоровья человека как главного ресурса и двигателя прогресса. Уровень здоровья человека в значительной степени зависит от качества среды обитания. По оценкам многих авторов, факторы окружающей среды (загрязнение) в 18-20% определяют состояние здоровья и находятся на втором месте после образа жизни.</a:t>
            </a:r>
            <a:endParaRPr/>
          </a:p>
          <a:p>
            <a:pPr algn="just">
              <a:buNone/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6" name="Picture 3" descr="C:\Users\igorseyo\Downloads\1373352478_2533.jpg"/>
          <p:cNvPicPr>
            <a:picLocks noChangeAspect="1" noChangeArrowheads="1"/>
          </p:cNvPicPr>
          <p:nvPr/>
        </p:nvPicPr>
        <p:blipFill>
          <a:blip r:embed="rId2"/>
          <a:srcRect r="-1117" b="8164"/>
          <a:stretch/>
        </p:blipFill>
        <p:spPr bwMode="auto">
          <a:xfrm>
            <a:off x="2123728" y="3717032"/>
            <a:ext cx="4930256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Загрязнение атмосферы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Так как факторы загрязнения атмосферы могут быть связаны как с естественными природными процессами, так и с деятельностью человека, то все источники загрязнения принято делить на </a:t>
            </a:r>
            <a:r>
              <a:rPr lang="ru-RU" sz="1800" b="1">
                <a:latin typeface="Times New Roman"/>
                <a:cs typeface="Times New Roman"/>
              </a:rPr>
              <a:t>естественные</a:t>
            </a:r>
            <a:r>
              <a:rPr lang="ru-RU" sz="1800">
                <a:latin typeface="Times New Roman"/>
                <a:cs typeface="Times New Roman"/>
              </a:rPr>
              <a:t> и </a:t>
            </a:r>
            <a:r>
              <a:rPr lang="ru-RU" sz="1800" b="1">
                <a:latin typeface="Times New Roman"/>
                <a:cs typeface="Times New Roman"/>
              </a:rPr>
              <a:t>искусственные (антропогенные</a:t>
            </a:r>
            <a:r>
              <a:rPr lang="ru-RU" sz="1800">
                <a:latin typeface="Times New Roman"/>
                <a:cs typeface="Times New Roman"/>
              </a:rPr>
              <a:t>).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К первым относят природные загрязнители минерального, растительного или микробиологического происхождения, поступающие в атмосферу в результате вулканических извержений вулканов, лесных пожаров. Кроме того, естественными загрязнителями воздуха являются пыль, образующаяся в результате разрушения горных пород, пыльца растений, выделения животных и т.п.</a:t>
            </a:r>
            <a:endParaRPr/>
          </a:p>
          <a:p>
            <a:pPr>
              <a:buNone/>
              <a:defRPr/>
            </a:pPr>
            <a:endParaRPr lang="ru-RU"/>
          </a:p>
        </p:txBody>
      </p:sp>
      <p:pic>
        <p:nvPicPr>
          <p:cNvPr id="6" name="Picture 2" descr="C:\Users\igorseyo\Downloads\lesnoy_pozhar_1600x120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9552" y="3573016"/>
            <a:ext cx="3997968" cy="2998476"/>
          </a:xfrm>
          <a:prstGeom prst="rect">
            <a:avLst/>
          </a:prstGeom>
          <a:noFill/>
        </p:spPr>
      </p:pic>
      <p:pic>
        <p:nvPicPr>
          <p:cNvPr id="7" name="Picture 3" descr="C:\Users\igorseyo\Downloads\vulkan_kilaueha_izverzhenie.jpg"/>
          <p:cNvPicPr>
            <a:picLocks noChangeAspect="1" noChangeArrowheads="1"/>
          </p:cNvPicPr>
          <p:nvPr/>
        </p:nvPicPr>
        <p:blipFill>
          <a:blip r:embed="rId3"/>
          <a:srcRect l="9691" r="14936" b="-4013"/>
          <a:stretch/>
        </p:blipFill>
        <p:spPr bwMode="auto">
          <a:xfrm>
            <a:off x="4716016" y="3429000"/>
            <a:ext cx="4176464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74638"/>
            <a:ext cx="8363272" cy="1300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 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251520" y="476672"/>
            <a:ext cx="8640960" cy="597666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800" b="1">
                <a:latin typeface="Times New Roman"/>
                <a:cs typeface="Times New Roman"/>
              </a:rPr>
              <a:t>Искусственные (антропогенные) </a:t>
            </a:r>
            <a:r>
              <a:rPr lang="ru-RU" sz="1800">
                <a:latin typeface="Times New Roman"/>
                <a:cs typeface="Times New Roman"/>
              </a:rPr>
              <a:t>факторы загрязнения атмосферы делятся на транспортные—образующиеся при работе автомобилей, поездов, воздушного, морского и речного транспорта; производственные – выбросы, происходящие в результате технологических процессов; бытовые – образующиеся при сжигании топлива для отопления и приготовления пищи, а также при переработке бытовых отходов.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Основным источником загрязнения атмосферного воздуха в промышленно развитых странах является автомобильный транспорт.</a:t>
            </a:r>
            <a:endParaRPr/>
          </a:p>
          <a:p>
            <a:pPr>
              <a:buNone/>
              <a:defRPr/>
            </a:pPr>
            <a:endParaRPr lang="ru-RU" sz="1900"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 lang="ru-RU"/>
          </a:p>
        </p:txBody>
      </p:sp>
      <p:pic>
        <p:nvPicPr>
          <p:cNvPr id="6" name="Picture 2" descr="C:\Users\igorseyo\Downloads\abc080e8ee7b10f89e3b4e2bbb97fe21.jpg"/>
          <p:cNvPicPr>
            <a:picLocks noChangeAspect="1" noChangeArrowheads="1"/>
          </p:cNvPicPr>
          <p:nvPr/>
        </p:nvPicPr>
        <p:blipFill>
          <a:blip r:embed="rId2"/>
          <a:srcRect l="9072" r="4745" b="-191"/>
          <a:stretch/>
        </p:blipFill>
        <p:spPr bwMode="auto">
          <a:xfrm>
            <a:off x="467544" y="3140968"/>
            <a:ext cx="4104456" cy="3168351"/>
          </a:xfrm>
          <a:prstGeom prst="rect">
            <a:avLst/>
          </a:prstGeom>
          <a:noFill/>
        </p:spPr>
      </p:pic>
      <p:pic>
        <p:nvPicPr>
          <p:cNvPr id="7" name="Picture 3" descr="C:\Users\igorseyo\Downloads\1342070294_1.jpg"/>
          <p:cNvPicPr>
            <a:picLocks noChangeAspect="1" noChangeArrowheads="1"/>
          </p:cNvPicPr>
          <p:nvPr/>
        </p:nvPicPr>
        <p:blipFill>
          <a:blip r:embed="rId3"/>
          <a:srcRect l="8077" r="1462" b="-3858"/>
          <a:stretch/>
        </p:blipFill>
        <p:spPr bwMode="auto">
          <a:xfrm>
            <a:off x="4716016" y="3140968"/>
            <a:ext cx="4220004" cy="3240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Заболевания дыхательной системы, связанные с экологией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0" y="1268760"/>
            <a:ext cx="8964488" cy="54006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 Высокие концентрации загрязняющих веществ в разных компонентах окружающей среды привели к появлению так называемых </a:t>
            </a:r>
            <a:r>
              <a:rPr lang="ru-RU" sz="1800" b="1">
                <a:latin typeface="Times New Roman"/>
                <a:cs typeface="Times New Roman"/>
              </a:rPr>
              <a:t>"экологических заболеваний". </a:t>
            </a:r>
            <a:r>
              <a:rPr lang="ru-RU" sz="1800">
                <a:latin typeface="Times New Roman"/>
                <a:cs typeface="Times New Roman"/>
              </a:rPr>
              <a:t>В их числе описаны: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 Загрязнение атмосферы может вызывать такие </a:t>
            </a:r>
            <a:r>
              <a:rPr lang="ru-RU" sz="1800" b="1">
                <a:latin typeface="Times New Roman"/>
                <a:cs typeface="Times New Roman"/>
              </a:rPr>
              <a:t>заболевания</a:t>
            </a:r>
            <a:r>
              <a:rPr lang="ru-RU" sz="1800">
                <a:latin typeface="Times New Roman"/>
                <a:cs typeface="Times New Roman"/>
              </a:rPr>
              <a:t>: астму, бронхит и другие </a:t>
            </a:r>
            <a:r>
              <a:rPr lang="ru-RU" sz="1800" b="1">
                <a:latin typeface="Times New Roman"/>
                <a:cs typeface="Times New Roman"/>
              </a:rPr>
              <a:t>заболевания</a:t>
            </a:r>
            <a:r>
              <a:rPr lang="ru-RU" sz="1800">
                <a:latin typeface="Times New Roman"/>
                <a:cs typeface="Times New Roman"/>
              </a:rPr>
              <a:t> дыхательных путей. Окиси кремния, азотистые пары, соединении фосфора — химические факторы, вызывающие </a:t>
            </a:r>
            <a:r>
              <a:rPr lang="ru-RU" sz="1800" b="1">
                <a:latin typeface="Times New Roman"/>
                <a:cs typeface="Times New Roman"/>
              </a:rPr>
              <a:t>заболевания</a:t>
            </a:r>
            <a:r>
              <a:rPr lang="ru-RU" sz="1800">
                <a:latin typeface="Times New Roman"/>
                <a:cs typeface="Times New Roman"/>
              </a:rPr>
              <a:t> дыхательных путей и органов дыхания. </a:t>
            </a:r>
            <a:r>
              <a:rPr lang="ru-RU" sz="1800" b="1">
                <a:latin typeface="Times New Roman"/>
                <a:cs typeface="Times New Roman"/>
              </a:rPr>
              <a:t>Симптомами</a:t>
            </a:r>
            <a:r>
              <a:rPr lang="ru-RU" sz="1800">
                <a:latin typeface="Times New Roman"/>
                <a:cs typeface="Times New Roman"/>
              </a:rPr>
              <a:t> отравления вредными химическими соединениями можно определить самостоятельно. Это постоянна головная боль, слабость, снижение концентрации внимания, вялость, тошнота. </a:t>
            </a:r>
          </a:p>
        </p:txBody>
      </p:sp>
      <p:pic>
        <p:nvPicPr>
          <p:cNvPr id="6" name="Picture 2" descr="C:\Users\igorseyo\Downloads\ekologiya-i-legki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99792" y="4095750"/>
            <a:ext cx="3143250" cy="2762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229600" cy="8103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Бронхиальная астма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0" y="764704"/>
            <a:ext cx="8892480" cy="58772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     Бронхиальная астма </a:t>
            </a:r>
            <a:r>
              <a:rPr lang="ru-RU" sz="1800">
                <a:latin typeface="Times New Roman"/>
                <a:cs typeface="Times New Roman"/>
              </a:rPr>
              <a:t>– это серьезное заболевание, которое препятствует нормальному дыханию, т.к. из-за воспаления, отека и образования мокроты сужаются дыхательные пути, ведущие к легким.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      Астма возникает из-за гиперчувствительности к раздражителям. Астма может быть связана как с наследственной предрасположенностью, так и с факторами окружающей среды (включая аллергические факторы или частыми инфекциями дыхательных путей).</a:t>
            </a:r>
            <a:endParaRPr/>
          </a:p>
          <a:p>
            <a:pPr>
              <a:buNone/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6" name="Picture 2" descr="C:\Users\igorseyo\Downloads\photo_8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63687" y="2852936"/>
            <a:ext cx="5747625" cy="3816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0"/>
            <a:ext cx="8229600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Симптомы астмы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Наиболее характерными признаками бронхиальной астмы являются:</a:t>
            </a:r>
            <a:endParaRPr/>
          </a:p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кашель</a:t>
            </a:r>
            <a:r>
              <a:rPr lang="ru-RU" sz="1800">
                <a:latin typeface="Times New Roman"/>
                <a:cs typeface="Times New Roman"/>
              </a:rPr>
              <a:t> — может быть частым, мучительным и постоянным. Кашель может ухудшаться ночью, после физического усилия, после вдыхания холодного воздуха;</a:t>
            </a:r>
            <a:endParaRPr/>
          </a:p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экспираторная (с преимущественным затруднением выдоха) одышка</a:t>
            </a:r>
            <a:r>
              <a:rPr lang="ru-RU" sz="1800">
                <a:latin typeface="Times New Roman"/>
                <a:cs typeface="Times New Roman"/>
              </a:rPr>
              <a:t> — дыхание может быть настолько ограничено, что это вызывает страх невозможности выдохнуть;</a:t>
            </a:r>
            <a:endParaRPr/>
          </a:p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свистящие хрипы</a:t>
            </a:r>
            <a:r>
              <a:rPr lang="ru-RU" sz="1800">
                <a:latin typeface="Times New Roman"/>
                <a:cs typeface="Times New Roman"/>
              </a:rPr>
              <a:t>, слышные на расстоянии — вызываются вибрацией воздуха с силой проходящего через суженные дыхательные пути;</a:t>
            </a:r>
            <a:endParaRPr/>
          </a:p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удушье.</a:t>
            </a:r>
            <a:endParaRPr/>
          </a:p>
          <a:p>
            <a:pPr>
              <a:buNone/>
              <a:defRPr/>
            </a:pPr>
            <a:endParaRPr lang="ru-RU"/>
          </a:p>
        </p:txBody>
      </p:sp>
      <p:pic>
        <p:nvPicPr>
          <p:cNvPr id="6" name="Picture 2" descr="C:\Users\igorseyo\Downloads\3a744eb17a7938fea6b29f606388e67c.jpg"/>
          <p:cNvPicPr>
            <a:picLocks noChangeAspect="1" noChangeArrowheads="1"/>
          </p:cNvPicPr>
          <p:nvPr/>
        </p:nvPicPr>
        <p:blipFill>
          <a:blip r:embed="rId2"/>
          <a:srcRect r="-66" b="9551"/>
          <a:stretch/>
        </p:blipFill>
        <p:spPr bwMode="auto">
          <a:xfrm>
            <a:off x="1907704" y="3284984"/>
            <a:ext cx="5112568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0"/>
            <a:ext cx="8229600" cy="6340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Бронхит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692696"/>
            <a:ext cx="8712968" cy="597666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Бронхит</a:t>
            </a:r>
            <a:r>
              <a:rPr lang="ru-RU" sz="1800">
                <a:latin typeface="Times New Roman"/>
                <a:cs typeface="Times New Roman"/>
              </a:rPr>
              <a:t> – это воспалительное заболевание. Данное воспаление поражает слизистую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оболочку легких и бронхиального дерева. Бронхит бывает двух видов: острый и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хронический. 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Симптомы острого бронхита длятся от нескольких дней до трех-четырех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недель. Такие симптомы характерны для всех ОРЗ-заболеваний, которые проходят с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поражением бронхиального дерева. Причиной развития данного вида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бронхита является продолжительное курение и поражение дыхательных путей.</a:t>
            </a:r>
          </a:p>
        </p:txBody>
      </p:sp>
      <p:pic>
        <p:nvPicPr>
          <p:cNvPr id="6" name="Picture 2" descr="C:\Users\igorseyo\Downloads\86i57656d755285d2.86171119.jpg"/>
          <p:cNvPicPr>
            <a:picLocks noChangeAspect="1" noChangeArrowheads="1"/>
          </p:cNvPicPr>
          <p:nvPr/>
        </p:nvPicPr>
        <p:blipFill>
          <a:blip r:embed="rId2"/>
          <a:srcRect l="12514" t="6257" r="15530" b="4578"/>
          <a:stretch/>
        </p:blipFill>
        <p:spPr bwMode="auto">
          <a:xfrm>
            <a:off x="3203848" y="3110453"/>
            <a:ext cx="3024336" cy="37475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0"/>
            <a:ext cx="8301608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Симптомы бронхита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179512" y="836712"/>
            <a:ext cx="8784976" cy="576064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1800" b="1">
                <a:latin typeface="Times New Roman"/>
                <a:cs typeface="Times New Roman"/>
              </a:rPr>
              <a:t>Симптомами бронхита являются: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Кашель с выделением мокроты с примесями гноя, одышка, боль в грудинной области,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высокая температура, слабость, повышенное потоотделение, головная боль –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симптомы гнойного бронхита, который может перерасти в воспалениелегких.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Симптомы бронхита также во многом зависят от вида заболевания и характера течения</a:t>
            </a:r>
            <a:endParaRPr/>
          </a:p>
          <a:p>
            <a:pPr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болезни.</a:t>
            </a:r>
            <a:endParaRPr/>
          </a:p>
          <a:p>
            <a:pPr>
              <a:buNone/>
              <a:defRPr/>
            </a:pP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6" name="Picture 4" descr="C:\Users\igorseyo\Downloads\bronhit-4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91680" y="2780928"/>
            <a:ext cx="5067107" cy="4077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Эркер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493</Words>
  <Application>Microsoft Office PowerPoint</Application>
  <DocSecurity>0</DocSecurity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Введение</vt:lpstr>
      <vt:lpstr>Загрязнение атмосферы</vt:lpstr>
      <vt:lpstr>  </vt:lpstr>
      <vt:lpstr>Заболевания дыхательной системы, связанные с экологией</vt:lpstr>
      <vt:lpstr>Бронхиальная астма</vt:lpstr>
      <vt:lpstr>Симптомы астмы</vt:lpstr>
      <vt:lpstr>Бронхит</vt:lpstr>
      <vt:lpstr>Симптомы бронхита</vt:lpstr>
      <vt:lpstr>Пневмокониоз</vt:lpstr>
      <vt:lpstr>Хроническая обструктивная болезнь легких (ХОБЛ)</vt:lpstr>
      <vt:lpstr>Симптомы ХОЛБ</vt:lpstr>
      <vt:lpstr>Заключение</vt:lpstr>
      <vt:lpstr>Список литературы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  образовательное учреждение высшего образования ТЮМЕНСКИЙ ГОСУДАРСТВЕННЫЙ  МЕДИЦИНСКИЙ УНИВЕРСИТЕТ Министерства здравоохранения Российской Федерации</dc:title>
  <dc:subject/>
  <dc:creator>igorseyo</dc:creator>
  <cp:keywords/>
  <dc:description/>
  <cp:lastModifiedBy>Наталья Епифанова</cp:lastModifiedBy>
  <cp:revision>17</cp:revision>
  <dcterms:created xsi:type="dcterms:W3CDTF">2017-04-16T14:16:15Z</dcterms:created>
  <dcterms:modified xsi:type="dcterms:W3CDTF">2021-08-18T14:27:05Z</dcterms:modified>
  <cp:category/>
  <dc:identifier/>
  <cp:contentStatus/>
  <dc:language/>
  <cp:version/>
</cp:coreProperties>
</file>